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DEDF36-7CF6-4B46-9C74-AD28A64016ED}">
  <a:tblStyle styleId="{B8DEDF36-7CF6-4B46-9C74-AD28A64016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slide" Target="slides/slide41.xml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82ab6960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82ab6960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82ab6960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82ab6960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82ab6960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82ab6960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82ab6960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82ab6960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82ab6960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82ab6960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2ab6960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82ab6960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82ab69607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82ab69607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82ab6960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82ab6960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82ab6960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82ab6960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82ab69607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82ab69607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82ab69607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82ab69607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2ab6960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2ab6960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82ab69607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82ab69607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82ab69607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82ab69607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2ab69607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2ab69607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82ab69607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82ab6960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82ab69607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82ab69607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82ab69607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82ab6960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82ab69607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82ab6960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82ab69607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82ab6960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82ab696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82ab696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2ab69607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2ab69607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82ab6960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82ab6960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82ab69607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82ab69607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82ab6960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82ab6960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82ab6960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82ab6960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82ab69607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82ab69607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82ab69607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82ab6960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82ab69607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82ab69607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82ab69607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82ab6960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82ab69607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82ab69607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2ab6960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82ab6960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82ab69607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82ab69607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82ab69607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82ab69607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2ab6960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2ab6960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82ab6960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82ab6960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82ab6960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82ab6960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2ab696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2ab696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82ab6960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82ab6960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es.wikipedia.org/wiki/Lenguaje_de_dominio_espec%C3%ADfico" TargetMode="External"/><Relationship Id="rId5" Type="http://schemas.openxmlformats.org/officeDocument/2006/relationships/hyperlink" Target="https://es.wikipedia.org/wiki/Sistema_de_gesti%C3%B3n_de_bases_de_datos_relacional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hyperlink" Target="https://www.postgresql.org/docs/9.1/functions-datetime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ggrothendieck/sql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 Science for Business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2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078" y="1762150"/>
            <a:ext cx="1619198" cy="1619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También podemos sumar variables </a:t>
            </a:r>
            <a:r>
              <a:rPr lang="en"/>
              <a:t>separándolas</a:t>
            </a:r>
            <a:r>
              <a:rPr lang="en"/>
              <a:t> con comas (“,”)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3981275" y="1956150"/>
            <a:ext cx="28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country, continent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85" y="1684924"/>
            <a:ext cx="1966665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endParaRPr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WHERE nos permite filtrar registros según condiciones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" y="1692000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3933450" y="14430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= “Argentina”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4126100" y="2274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450" y="2182338"/>
            <a:ext cx="3220500" cy="212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217775" y="223000"/>
            <a:ext cx="47913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Comparación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Permiten realizar comparaciones entre valores</a:t>
            </a:r>
            <a:endParaRPr/>
          </a:p>
        </p:txBody>
      </p:sp>
      <p:graphicFrame>
        <p:nvGraphicFramePr>
          <p:cNvPr id="231" name="Google Shape;231;p2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Permiten agrupar condiciones, se suelen usar dentro del WHERE statement:</a:t>
            </a:r>
            <a:endParaRPr/>
          </a:p>
        </p:txBody>
      </p:sp>
      <p:graphicFrame>
        <p:nvGraphicFramePr>
          <p:cNvPr id="238" name="Google Shape;238;p25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cumplen todas las condiciones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 alguna de las restricciones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no se cumple una condición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Consultemos todos los datos de los países de América en el año 2002</a:t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733875" y="2002600"/>
            <a:ext cx="281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continent = “Americas” AND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Year = 2002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905" y="1543425"/>
            <a:ext cx="3922927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 si nos consultan algo más complejo???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2186200" y="2320600"/>
            <a:ext cx="2957400" cy="2610000"/>
          </a:xfrm>
          <a:prstGeom prst="wedgeEllipseCallout">
            <a:avLst>
              <a:gd fmla="val -58407" name="adj1"/>
              <a:gd fmla="val 98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Quiero todos los países de América que en 2007 hayan tenido una esperanza de vida mayor a 75 años o un PBI per cápita mayor a 15k USD. Adicionalmente no deben aparecer si la esperanza de vida es menor a 77 años y tienen menos de 4 millones de habitantes</a:t>
            </a:r>
            <a:endParaRPr sz="1200"/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/>
          <p:nvPr/>
        </p:nvSpPr>
        <p:spPr>
          <a:xfrm>
            <a:off x="4110550" y="456300"/>
            <a:ext cx="4797000" cy="2157900"/>
          </a:xfrm>
          <a:prstGeom prst="wedgeEllipseCallout">
            <a:avLst>
              <a:gd fmla="val 22957" name="adj1"/>
              <a:gd fmla="val 507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country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(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continent = 'Americas'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year = 2007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(lifeExp &gt; 75 OR gdpPercap</a:t>
            </a:r>
            <a:r>
              <a:rPr lang="en" sz="1200"/>
              <a:t> &gt; </a:t>
            </a:r>
            <a:r>
              <a:rPr lang="en" sz="1200"/>
              <a:t>15000)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NOT (lifeExp &lt; 77 AND pop &lt;4000000)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600" y="2724150"/>
            <a:ext cx="1099575" cy="18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Patrón para precisar patrones dentro dentro de un WHERE statement</a:t>
            </a:r>
            <a:endParaRPr/>
          </a:p>
        </p:txBody>
      </p:sp>
      <p:graphicFrame>
        <p:nvGraphicFramePr>
          <p:cNvPr id="265" name="Google Shape;265;p28"/>
          <p:cNvGraphicFramePr/>
          <p:nvPr/>
        </p:nvGraphicFramePr>
        <p:xfrm>
          <a:off x="577525" y="132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2114000"/>
                <a:gridCol w="5797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terminan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‘%ac%’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‘ac’ en cualquier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‘_b%’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‘b’ en la segunda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2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‘a__%’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3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‘a%z’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terminan con ‘z’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Identifiquemos todos los países que empiezan y terminan con “a”</a:t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733875" y="20026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LIKE ‘a%a’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00" y="1752600"/>
            <a:ext cx="11715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</a:t>
            </a:r>
            <a:endParaRPr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Sirve para ordenar los datos de acuerdo a los valores de una o múltiples variables  (ASC|DESC)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259850" y="1391500"/>
            <a:ext cx="33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82" name="Google Shape;282;p30"/>
          <p:cNvSpPr/>
          <p:nvPr/>
        </p:nvSpPr>
        <p:spPr>
          <a:xfrm>
            <a:off x="2695550" y="24997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575" y="1418800"/>
            <a:ext cx="45053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50" y="3251100"/>
            <a:ext cx="4502713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259850" y="3312625"/>
            <a:ext cx="35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 DESC,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86" name="Google Shape;286;p30"/>
          <p:cNvSpPr/>
          <p:nvPr/>
        </p:nvSpPr>
        <p:spPr>
          <a:xfrm>
            <a:off x="2614475" y="44208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By</a:t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Sirve para agrupar datos y luego resumirlos a través de funciones de agregación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75" y="1227775"/>
            <a:ext cx="4674461" cy="3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/>
        </p:nvSpPr>
        <p:spPr>
          <a:xfrm>
            <a:off x="410350" y="704825"/>
            <a:ext cx="1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4216675" y="1940700"/>
            <a:ext cx="27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Es un lenguaje empleado para: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Guardar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Manipular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Consumir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2561125" y="659800"/>
            <a:ext cx="6324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“SQL es un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lenguaje de dominio específico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, diseñado para administrar, y recuperar información de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de gestión de bases de datos relacionales</a:t>
            </a:r>
            <a:r>
              <a:rPr b="1" lang="en" sz="1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</a:t>
            </a:r>
            <a:r>
              <a:rPr lang="en"/>
              <a:t>Aggregate</a:t>
            </a:r>
            <a:r>
              <a:rPr lang="en"/>
              <a:t> functions</a:t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Resumen múltiples valores en uno solo</a:t>
            </a:r>
            <a:endParaRPr/>
          </a:p>
        </p:txBody>
      </p:sp>
      <p:graphicFrame>
        <p:nvGraphicFramePr>
          <p:cNvPr id="300" name="Google Shape;300;p3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2211575"/>
                <a:gridCol w="502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cantidad de filas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mayor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menor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suma total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media aritmética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819150" y="841900"/>
            <a:ext cx="68784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Cuál fue la población total por Continente en 2002 y cuántos países fueron tenidos en cuenta?</a:t>
            </a: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465400" y="1327825"/>
            <a:ext cx="334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</p:txBody>
      </p:sp>
      <p:sp>
        <p:nvSpPr>
          <p:cNvPr id="307" name="Google Shape;307;p33"/>
          <p:cNvSpPr/>
          <p:nvPr/>
        </p:nvSpPr>
        <p:spPr>
          <a:xfrm>
            <a:off x="3141275" y="17974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Aggregate functions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625" y="1226613"/>
            <a:ext cx="34290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971550" y="2722050"/>
            <a:ext cx="68784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 si sólo nos interesan los continentes con 30 o más países para la query anterior?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465400" y="3217350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 </a:t>
            </a:r>
            <a:r>
              <a:rPr lang="en" sz="1200"/>
              <a:t>count(*) &gt; 30</a:t>
            </a:r>
            <a:endParaRPr sz="1200"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88" y="3472000"/>
            <a:ext cx="33432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141275" y="36856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 usan dentro del WHERE statement</a:t>
            </a:r>
            <a:endParaRPr/>
          </a:p>
        </p:txBody>
      </p:sp>
      <p:graphicFrame>
        <p:nvGraphicFramePr>
          <p:cNvPr id="320" name="Google Shape;320;p3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3463850"/>
                <a:gridCol w="377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Atajo para múltiples </a:t>
                      </a:r>
                      <a:r>
                        <a:rPr i="1" lang="en"/>
                        <a:t>or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 WHERE edad IN (25,26,27,28)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BETWEEN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Permite elegir valores en un rango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Ej:WHERE year BETWEEN 2002 AND 2010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 qué observaciones Argentina, Chile y Brasil tuvieron por primera vez una esperanza de vida de entre 70 y 80 años?</a:t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217775" y="1833000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lifeExp BETWEEN 70 AND 80 AND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Country in (‘Argentina’, ‘Chile’, ‘Brazil’)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country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HAVING(year = MIN(year))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8" name="Google Shape;328;p35"/>
          <p:cNvSpPr/>
          <p:nvPr/>
        </p:nvSpPr>
        <p:spPr>
          <a:xfrm>
            <a:off x="3128700" y="27223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75" y="2445563"/>
            <a:ext cx="4108625" cy="9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700" y="222863"/>
            <a:ext cx="6644349" cy="4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/>
          <p:nvPr/>
        </p:nvSpPr>
        <p:spPr>
          <a:xfrm>
            <a:off x="1315950" y="4726075"/>
            <a:ext cx="3735600" cy="1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graphicFrame>
        <p:nvGraphicFramePr>
          <p:cNvPr id="342" name="Google Shape;342;p37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{B8DEDF36-7CF6-4B46-9C74-AD28A64016ED}</a:tableStyleId>
              </a:tblPr>
              <a:tblGrid>
                <a:gridCol w="1626475"/>
                <a:gridCol w="1394275"/>
                <a:gridCol w="4610900"/>
              </a:tblGrid>
              <a:tr h="3962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br>
                        <a:rPr lang="en"/>
                      </a:br>
                      <a:br>
                        <a:rPr lang="en"/>
                      </a:br>
                      <a:r>
                        <a:rPr lang="en"/>
                        <a:t>Mutating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izquierda y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derecha y matcheos de la izquierda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 Outer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Todos lo registros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Inner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Solo matcheos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7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r>
                        <a:rPr lang="en"/>
                        <a:t>Filtering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unmatchs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3" name="Google Shape;343;p37"/>
          <p:cNvSpPr/>
          <p:nvPr/>
        </p:nvSpPr>
        <p:spPr>
          <a:xfrm>
            <a:off x="1315950" y="4726075"/>
            <a:ext cx="3735600" cy="1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75" y="700675"/>
            <a:ext cx="5329066" cy="39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" y="643825"/>
            <a:ext cx="6966300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175" y="222988"/>
            <a:ext cx="2427225" cy="11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362" name="Google Shape;362;p40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</a:t>
            </a:r>
            <a:r>
              <a:rPr lang="en"/>
              <a:t>planes</a:t>
            </a:r>
            <a:endParaRPr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150" y="1481100"/>
            <a:ext cx="6191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8" y="1670250"/>
            <a:ext cx="67913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370" name="Google Shape;370;p41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nycflights13.flights</a:t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8" y="1756525"/>
            <a:ext cx="8627623" cy="17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375" y="1623975"/>
            <a:ext cx="733425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203625" y="201775"/>
            <a:ext cx="84774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de datos relacionales (ejemplo veterinaria)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50" y="868675"/>
            <a:ext cx="8318999" cy="3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Relacional</a:t>
            </a: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38" y="1054138"/>
            <a:ext cx="27527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r>
              <a:rPr lang="en"/>
              <a:t>Join</a:t>
            </a:r>
            <a:endParaRPr/>
          </a:p>
        </p:txBody>
      </p:sp>
      <p:sp>
        <p:nvSpPr>
          <p:cNvPr id="384" name="Google Shape;384;p43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avión!</a:t>
            </a:r>
            <a:endParaRPr/>
          </a:p>
        </p:txBody>
      </p:sp>
      <p:pic>
        <p:nvPicPr>
          <p:cNvPr id="385" name="Google Shape;3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575" y="268650"/>
            <a:ext cx="1775800" cy="11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150" y="1584800"/>
            <a:ext cx="5536175" cy="2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/>
          <p:nvPr/>
        </p:nvSpPr>
        <p:spPr>
          <a:xfrm>
            <a:off x="217775" y="1833000"/>
            <a:ext cx="215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 flights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375" y="1602263"/>
            <a:ext cx="1419325" cy="19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375" y="1412800"/>
            <a:ext cx="742950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+ Subqueries</a:t>
            </a:r>
            <a:endParaRPr/>
          </a:p>
        </p:txBody>
      </p:sp>
      <p:sp>
        <p:nvSpPr>
          <p:cNvPr id="395" name="Google Shape;395;p44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 con subqueries!</a:t>
            </a:r>
            <a:endParaRPr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575" y="268650"/>
            <a:ext cx="1775800" cy="1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</a:t>
            </a:r>
            <a:r>
              <a:rPr lang="en" sz="1200"/>
              <a:t>planes </a:t>
            </a:r>
            <a:r>
              <a:rPr lang="en" sz="1200"/>
              <a:t>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</a:t>
            </a:r>
            <a:r>
              <a:rPr lang="en" sz="1200"/>
              <a:t>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50" y="1516800"/>
            <a:ext cx="5506825" cy="210989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850" y="3441200"/>
            <a:ext cx="2719925" cy="1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250" y="13852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Join</a:t>
            </a:r>
            <a:endParaRPr/>
          </a:p>
        </p:txBody>
      </p:sp>
      <p:sp>
        <p:nvSpPr>
          <p:cNvPr id="407" name="Google Shape;407;p45"/>
          <p:cNvSpPr txBox="1"/>
          <p:nvPr>
            <p:ph idx="1" type="body"/>
          </p:nvPr>
        </p:nvSpPr>
        <p:spPr>
          <a:xfrm>
            <a:off x="217775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avión! Sólo registros completos si aparecen en ambas tablas</a:t>
            </a:r>
            <a:endParaRPr/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375" y="223000"/>
            <a:ext cx="1252175" cy="1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INNER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0" name="Google Shape;410;p45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Outer </a:t>
            </a:r>
            <a:r>
              <a:rPr lang="en"/>
              <a:t>Join</a:t>
            </a:r>
            <a:endParaRPr/>
          </a:p>
        </p:txBody>
      </p:sp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217775" y="650875"/>
            <a:ext cx="7380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avión!</a:t>
            </a:r>
            <a:br>
              <a:rPr lang="en"/>
            </a:br>
            <a:r>
              <a:rPr lang="en"/>
              <a:t> Sumemos los datos de aviones que no tenemos en </a:t>
            </a:r>
            <a:r>
              <a:rPr i="1" lang="en"/>
              <a:t>planes </a:t>
            </a:r>
            <a:r>
              <a:rPr lang="en"/>
              <a:t>si los hay</a:t>
            </a:r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775" y="223000"/>
            <a:ext cx="1967400" cy="1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FULL OUTER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1" name="Google Shape;421;p46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775" y="1573775"/>
            <a:ext cx="4631450" cy="31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8050" y="1430900"/>
            <a:ext cx="6381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</a:t>
            </a:r>
            <a:r>
              <a:rPr lang="en"/>
              <a:t> Join</a:t>
            </a:r>
            <a:endParaRPr/>
          </a:p>
        </p:txBody>
      </p:sp>
      <p:sp>
        <p:nvSpPr>
          <p:cNvPr id="429" name="Google Shape;429;p47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Filtremos nuestra tabla de aviones con los aviones que aparecen en los vuelos</a:t>
            </a:r>
            <a:endParaRPr/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275" y="223000"/>
            <a:ext cx="1544975" cy="12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NOT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2" name="Google Shape;432;p47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</a:t>
            </a:r>
            <a:r>
              <a:rPr lang="en"/>
              <a:t>Join</a:t>
            </a:r>
            <a:endParaRPr/>
          </a:p>
        </p:txBody>
      </p:sp>
      <p:sp>
        <p:nvSpPr>
          <p:cNvPr id="440" name="Google Shape;440;p48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Filtremos nuestra tabla de aviones con los aviones que NO aparecen en los vuelos</a:t>
            </a:r>
            <a:endParaRPr/>
          </a:p>
        </p:txBody>
      </p:sp>
      <p:pic>
        <p:nvPicPr>
          <p:cNvPr id="441" name="Google Shape;4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225" y="223000"/>
            <a:ext cx="1916550" cy="1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3" name="Google Shape;443;p48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973" y="1833000"/>
            <a:ext cx="5263828" cy="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50" y="2306450"/>
            <a:ext cx="2288449" cy="22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40525"/>
            <a:ext cx="1871049" cy="12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25" y="1175348"/>
            <a:ext cx="1916550" cy="18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850" y="1175346"/>
            <a:ext cx="1871050" cy="96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624" y="2067887"/>
            <a:ext cx="2125227" cy="1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75" y="841900"/>
            <a:ext cx="5714127" cy="3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00" y="293787"/>
            <a:ext cx="941700" cy="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372" y="293775"/>
            <a:ext cx="6369252" cy="450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686275" y="1132000"/>
            <a:ext cx="7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Esquema, Tablas y Base de Datos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03375" y="25500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Esquema (schema)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3852300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Tablas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803375" y="12895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 de datos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25" y="2177150"/>
            <a:ext cx="2125751" cy="13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051" y="841401"/>
            <a:ext cx="2008893" cy="13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825" y="3516375"/>
            <a:ext cx="2008900" cy="1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5467325" y="2302450"/>
            <a:ext cx="250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Describe la estructura de los datos. muestra cómo la base de datos se construye a partir de sus tablas.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5467325" y="1203213"/>
            <a:ext cx="2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Contenedor principal, almacena datos y registros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5529375" y="3746100"/>
            <a:ext cx="25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organizada en formato tabular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desde R</a:t>
            </a:r>
            <a:endParaRPr/>
          </a:p>
        </p:txBody>
      </p:sp>
      <p:sp>
        <p:nvSpPr>
          <p:cNvPr id="473" name="Google Shape;473;p52"/>
          <p:cNvSpPr txBox="1"/>
          <p:nvPr/>
        </p:nvSpPr>
        <p:spPr>
          <a:xfrm>
            <a:off x="1124925" y="841900"/>
            <a:ext cx="8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SQLDF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775" y="2124850"/>
            <a:ext cx="29241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75" y="1229600"/>
            <a:ext cx="21240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title"/>
          </p:nvPr>
        </p:nvSpPr>
        <p:spPr>
          <a:xfrm>
            <a:off x="1293175" y="21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vemos en el taller práctico!!!</a:t>
            </a:r>
            <a:endParaRPr/>
          </a:p>
        </p:txBody>
      </p:sp>
      <p:pic>
        <p:nvPicPr>
          <p:cNvPr id="481" name="Google Shape;4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50" y="1061175"/>
            <a:ext cx="5568847" cy="36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799725"/>
            <a:ext cx="1819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25" y="1257296"/>
            <a:ext cx="2627901" cy="26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4478450" y="723900"/>
            <a:ext cx="380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Grandes Vol. datos: puede ser enorme, no se enlentece como Excel.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Organización/Estructura: Las tablas SQL son más estrictas en la consistencia de tipo de datos.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Trabajo colaborativo: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Permiten la preparación de los datos para su análisis en otros sistemas.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Consistencia: Se pueden guardar las “queries”, por lo que los cambios son siempre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trazables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y auditables.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25" y="736600"/>
            <a:ext cx="5384051" cy="4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224875" y="19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907550" y="720300"/>
            <a:ext cx="5328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“Las queries son solicitudes de información a una tabla o conjunto de tablas”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018800" y="1683850"/>
            <a:ext cx="64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Las queries hacen a la esencia del lenguaje SQL y nos permiten comunicarnos con los datos a través de un lenguaje simple y estructurado a partir de declaraciones (statements). Estos son asimilables al lenguaje natural.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2136650" y="2674325"/>
            <a:ext cx="2334600" cy="1238100"/>
          </a:xfrm>
          <a:prstGeom prst="wedgeEllipseCallout">
            <a:avLst>
              <a:gd fmla="val -56047" name="adj1"/>
              <a:gd fmla="val 378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Quiero los DNIs de todos nuestros deudores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4857275" y="2515150"/>
            <a:ext cx="2334600" cy="1238100"/>
          </a:xfrm>
          <a:prstGeom prst="wedgeEllipseCallout">
            <a:avLst>
              <a:gd fmla="val 56509" name="adj1"/>
              <a:gd fmla="val 268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dni</a:t>
            </a:r>
            <a:br>
              <a:rPr lang="en"/>
            </a:br>
            <a:r>
              <a:rPr lang="en"/>
              <a:t>FROM deudores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217775" y="223000"/>
            <a:ext cx="2937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y FROM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819150" y="841900"/>
            <a:ext cx="7505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permite seleccionar variables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FROM permite indicar de qué tabla consumir los datos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426620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575" y="1684925"/>
            <a:ext cx="1297281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819150" y="841900"/>
            <a:ext cx="3680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SELECT DISTINCT permite seleccionar valores únicos</a:t>
            </a:r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413885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028" y="1684925"/>
            <a:ext cx="1378222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